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20"/>
  </p:notesMasterIdLst>
  <p:sldIdLst>
    <p:sldId id="256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4" r:id="rId17"/>
    <p:sldId id="293" r:id="rId18"/>
    <p:sldId id="279" r:id="rId1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DD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B842F8-70CB-4D07-9F46-5EEF7E578B0F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08EA7-2ACE-411C-92E7-1189BB2A82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971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blue_binary_code_1024_768 copia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5F30E-178D-47DB-9F6D-7DB556905743}" type="datetime1">
              <a:rPr lang="es-ES" smtClean="0"/>
              <a:t>27/04/2018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14E6-5758-4A59-A7E4-D640BEDA7C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E88E0-87D2-4FBA-8BE4-7694A4483B73}" type="datetime1">
              <a:rPr lang="es-ES" smtClean="0"/>
              <a:t>27/04/2018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14E6-5758-4A59-A7E4-D640BEDA7C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AE5B4-AA02-43F6-8C5D-7A8BD1906AFA}" type="datetime1">
              <a:rPr lang="es-ES" smtClean="0"/>
              <a:t>27/04/2018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14E6-5758-4A59-A7E4-D640BEDA7C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6B961-B269-4555-B0DE-BF7903308FDE}" type="datetime1">
              <a:rPr lang="es-ES" smtClean="0"/>
              <a:t>27/04/2018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14E6-5758-4A59-A7E4-D640BEDA7C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59681-2869-46C7-9F1C-6BC4B8A234CE}" type="datetime1">
              <a:rPr lang="es-ES" smtClean="0"/>
              <a:t>27/04/2018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14E6-5758-4A59-A7E4-D640BEDA7C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7088-103F-4ABF-9139-07524CA6CDEF}" type="datetime1">
              <a:rPr lang="es-ES" smtClean="0"/>
              <a:t>27/04/2018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14E6-5758-4A59-A7E4-D640BEDA7C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0692-280F-4A9B-93B2-58B67F27C6FC}" type="datetime1">
              <a:rPr lang="es-ES" smtClean="0"/>
              <a:t>27/04/2018</a:t>
            </a:fld>
            <a:endParaRPr lang="ru-RU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14E6-5758-4A59-A7E4-D640BEDA7C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41B84-8A54-4A62-B5B1-20D996E7227F}" type="datetime1">
              <a:rPr lang="es-ES" smtClean="0"/>
              <a:t>27/04/2018</a:t>
            </a:fld>
            <a:endParaRPr lang="ru-RU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14E6-5758-4A59-A7E4-D640BEDA7C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EB22F-79E9-4A78-8BF0-33CE3BF6E3E9}" type="datetime1">
              <a:rPr lang="es-ES" smtClean="0"/>
              <a:t>27/04/2018</a:t>
            </a:fld>
            <a:endParaRPr lang="ru-RU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14E6-5758-4A59-A7E4-D640BEDA7C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0300-58C6-4DDC-A51E-3B452811068B}" type="datetime1">
              <a:rPr lang="es-ES" smtClean="0"/>
              <a:t>27/04/2018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14E6-5758-4A59-A7E4-D640BEDA7C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A26E1-C22E-421A-9FA2-0DB13CAA50C2}" type="datetime1">
              <a:rPr lang="es-ES" smtClean="0"/>
              <a:t>27/04/2018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14E6-5758-4A59-A7E4-D640BEDA7C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Haga clic para modificar el estilo de título del patrón</a:t>
            </a:r>
            <a:endParaRPr lang="ru-RU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Haga clic para modificar el estilo de texto del patrón</a:t>
            </a:r>
          </a:p>
          <a:p>
            <a:pPr lvl="1"/>
            <a:r>
              <a:rPr lang="ru-RU" smtClean="0"/>
              <a:t>Segundo nivel</a:t>
            </a:r>
          </a:p>
          <a:p>
            <a:pPr lvl="2"/>
            <a:r>
              <a:rPr lang="ru-RU" smtClean="0"/>
              <a:t>Tercer nivel</a:t>
            </a:r>
          </a:p>
          <a:p>
            <a:pPr lvl="3"/>
            <a:r>
              <a:rPr lang="ru-RU" smtClean="0"/>
              <a:t>Cuarto nivel</a:t>
            </a:r>
          </a:p>
          <a:p>
            <a:pPr lvl="4"/>
            <a:r>
              <a:rPr lang="ru-RU" smtClean="0"/>
              <a:t>Quinto nivel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1B577-1891-4A32-AAE2-C0033870386F}" type="datetime1">
              <a:rPr lang="es-ES" smtClean="0"/>
              <a:t>27/04/2018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014E6-5758-4A59-A7E4-D640BEDA7C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Логические величины и выражения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Предикаты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Записать предикат </a:t>
            </a:r>
            <a:r>
              <a:rPr lang="ru-RU" dirty="0" smtClean="0">
                <a:solidFill>
                  <a:schemeClr val="bg1"/>
                </a:solidFill>
              </a:rPr>
              <a:t>(логическую </a:t>
            </a:r>
            <a:r>
              <a:rPr lang="ru-RU" dirty="0">
                <a:solidFill>
                  <a:schemeClr val="bg1"/>
                </a:solidFill>
              </a:rPr>
              <a:t>функцию) от двух </a:t>
            </a:r>
            <a:r>
              <a:rPr lang="ru-RU" dirty="0" smtClean="0">
                <a:solidFill>
                  <a:schemeClr val="bg1"/>
                </a:solidFill>
              </a:rPr>
              <a:t>вещественных </a:t>
            </a:r>
            <a:r>
              <a:rPr lang="ru-RU" dirty="0">
                <a:solidFill>
                  <a:schemeClr val="bg1"/>
                </a:solidFill>
              </a:rPr>
              <a:t>аргументов X и У, который будет принимать значение ИСТИНА, если точка на координатной плоскости с </a:t>
            </a:r>
            <a:r>
              <a:rPr lang="ru-RU" dirty="0" smtClean="0">
                <a:solidFill>
                  <a:schemeClr val="bg1"/>
                </a:solidFill>
              </a:rPr>
              <a:t>координатами </a:t>
            </a:r>
            <a:r>
              <a:rPr lang="ru-RU" dirty="0">
                <a:solidFill>
                  <a:schemeClr val="bg1"/>
                </a:solidFill>
              </a:rPr>
              <a:t>X и У лежит внутри </a:t>
            </a:r>
            <a:r>
              <a:rPr lang="ru-RU" dirty="0" smtClean="0">
                <a:solidFill>
                  <a:schemeClr val="bg1"/>
                </a:solidFill>
              </a:rPr>
              <a:t>единичной </a:t>
            </a:r>
            <a:r>
              <a:rPr lang="ru-RU" dirty="0">
                <a:solidFill>
                  <a:schemeClr val="bg1"/>
                </a:solidFill>
              </a:rPr>
              <a:t>окружности с центром в начале координат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44824"/>
            <a:ext cx="4038600" cy="3508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60032" y="5526524"/>
            <a:ext cx="3960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F(X, У) = (X</a:t>
            </a:r>
            <a:r>
              <a:rPr lang="ru-RU" sz="3200" baseline="30000" dirty="0">
                <a:solidFill>
                  <a:schemeClr val="bg1"/>
                </a:solidFill>
              </a:rPr>
              <a:t>2</a:t>
            </a:r>
            <a:r>
              <a:rPr lang="ru-RU" sz="3200" dirty="0">
                <a:solidFill>
                  <a:schemeClr val="bg1"/>
                </a:solidFill>
              </a:rPr>
              <a:t> + У</a:t>
            </a:r>
            <a:r>
              <a:rPr lang="ru-RU" sz="3200" baseline="30000" dirty="0">
                <a:solidFill>
                  <a:schemeClr val="bg1"/>
                </a:solidFill>
              </a:rPr>
              <a:t>2</a:t>
            </a:r>
            <a:r>
              <a:rPr lang="ru-RU" sz="3200" dirty="0">
                <a:solidFill>
                  <a:schemeClr val="bg1"/>
                </a:solidFill>
              </a:rPr>
              <a:t> &lt; 1)</a:t>
            </a:r>
          </a:p>
        </p:txBody>
      </p:sp>
    </p:spTree>
    <p:extLst>
      <p:ext uri="{BB962C8B-B14F-4D97-AF65-F5344CB8AC3E}">
        <p14:creationId xmlns:p14="http://schemas.microsoft.com/office/powerpoint/2010/main" val="402991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Предикаты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Записать предикат, который будет принимать </a:t>
            </a:r>
            <a:r>
              <a:rPr lang="ru-RU" dirty="0" smtClean="0">
                <a:solidFill>
                  <a:schemeClr val="bg1"/>
                </a:solidFill>
              </a:rPr>
              <a:t>значение </a:t>
            </a:r>
            <a:r>
              <a:rPr lang="ru-RU" dirty="0">
                <a:solidFill>
                  <a:schemeClr val="bg1"/>
                </a:solidFill>
              </a:rPr>
              <a:t>ИСТИНА, если точка на координатной плоскости с </a:t>
            </a:r>
            <a:r>
              <a:rPr lang="ru-RU" dirty="0" smtClean="0">
                <a:solidFill>
                  <a:schemeClr val="bg1"/>
                </a:solidFill>
              </a:rPr>
              <a:t>координатами </a:t>
            </a:r>
            <a:r>
              <a:rPr lang="ru-RU" dirty="0">
                <a:solidFill>
                  <a:schemeClr val="bg1"/>
                </a:solidFill>
              </a:rPr>
              <a:t>X и У лежит внутри кольца с центром в начале </a:t>
            </a:r>
            <a:r>
              <a:rPr lang="ru-RU" dirty="0" smtClean="0">
                <a:solidFill>
                  <a:schemeClr val="bg1"/>
                </a:solidFill>
              </a:rPr>
              <a:t>координат, </a:t>
            </a:r>
            <a:r>
              <a:rPr lang="ru-RU" dirty="0">
                <a:solidFill>
                  <a:schemeClr val="bg1"/>
                </a:solidFill>
              </a:rPr>
              <a:t>и радиусами R1 и R2.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Поскольку значения </a:t>
            </a:r>
            <a:r>
              <a:rPr lang="en-US" dirty="0" smtClean="0">
                <a:solidFill>
                  <a:schemeClr val="bg1"/>
                </a:solidFill>
              </a:rPr>
              <a:t>R1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и R2 — переменные величины, </a:t>
            </a:r>
            <a:r>
              <a:rPr lang="ru-RU" dirty="0" smtClean="0">
                <a:solidFill>
                  <a:schemeClr val="bg1"/>
                </a:solidFill>
              </a:rPr>
              <a:t>искомая </a:t>
            </a:r>
            <a:r>
              <a:rPr lang="ru-RU" dirty="0">
                <a:solidFill>
                  <a:schemeClr val="bg1"/>
                </a:solidFill>
              </a:rPr>
              <a:t>логическая функция будет иметь четыре аргумента: X, У, R1, R2. Возможны две ситуации:</a:t>
            </a:r>
          </a:p>
          <a:p>
            <a:r>
              <a:rPr lang="ru-RU" dirty="0">
                <a:solidFill>
                  <a:schemeClr val="bg1"/>
                </a:solidFill>
              </a:rPr>
              <a:t>1)	</a:t>
            </a:r>
            <a:r>
              <a:rPr lang="ru-RU" dirty="0" smtClean="0">
                <a:solidFill>
                  <a:schemeClr val="bg1"/>
                </a:solidFill>
              </a:rPr>
              <a:t>R</a:t>
            </a:r>
            <a:r>
              <a:rPr lang="en-US" dirty="0" smtClean="0">
                <a:solidFill>
                  <a:schemeClr val="bg1"/>
                </a:solidFill>
              </a:rPr>
              <a:t>1</a:t>
            </a:r>
            <a:r>
              <a:rPr lang="ru-RU" baseline="30000" dirty="0" smtClean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&lt; X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>
                <a:solidFill>
                  <a:schemeClr val="bg1"/>
                </a:solidFill>
              </a:rPr>
              <a:t> + У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>
                <a:solidFill>
                  <a:schemeClr val="bg1"/>
                </a:solidFill>
              </a:rPr>
              <a:t> &lt; R2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и R</a:t>
            </a:r>
            <a:r>
              <a:rPr lang="en-US" dirty="0" smtClean="0">
                <a:solidFill>
                  <a:schemeClr val="bg1"/>
                </a:solidFill>
              </a:rPr>
              <a:t>1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&lt; R2: 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R1 </a:t>
            </a:r>
            <a:r>
              <a:rPr lang="ru-RU" dirty="0">
                <a:solidFill>
                  <a:schemeClr val="bg1"/>
                </a:solidFill>
              </a:rPr>
              <a:t>— внутренний </a:t>
            </a:r>
            <a:r>
              <a:rPr lang="ru-RU" dirty="0" smtClean="0">
                <a:solidFill>
                  <a:schemeClr val="bg1"/>
                </a:solidFill>
              </a:rPr>
              <a:t>радиус,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R2 </a:t>
            </a:r>
            <a:r>
              <a:rPr lang="ru-RU" dirty="0">
                <a:solidFill>
                  <a:schemeClr val="bg1"/>
                </a:solidFill>
              </a:rPr>
              <a:t>— внешний радиус;</a:t>
            </a:r>
          </a:p>
          <a:p>
            <a:r>
              <a:rPr lang="ru-RU" dirty="0">
                <a:solidFill>
                  <a:schemeClr val="bg1"/>
                </a:solidFill>
              </a:rPr>
              <a:t>2)	R2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>
                <a:solidFill>
                  <a:schemeClr val="bg1"/>
                </a:solidFill>
              </a:rPr>
              <a:t> &lt; X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>
                <a:solidFill>
                  <a:schemeClr val="bg1"/>
                </a:solidFill>
              </a:rPr>
              <a:t> + У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>
                <a:solidFill>
                  <a:schemeClr val="bg1"/>
                </a:solidFill>
              </a:rPr>
              <a:t> &lt; R1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>
                <a:solidFill>
                  <a:schemeClr val="bg1"/>
                </a:solidFill>
              </a:rPr>
              <a:t> и R2 &lt; </a:t>
            </a:r>
            <a:r>
              <a:rPr lang="ru-RU" dirty="0" smtClean="0">
                <a:solidFill>
                  <a:schemeClr val="bg1"/>
                </a:solidFill>
              </a:rPr>
              <a:t>R</a:t>
            </a:r>
            <a:r>
              <a:rPr lang="en-US" dirty="0" smtClean="0">
                <a:solidFill>
                  <a:schemeClr val="bg1"/>
                </a:solidFill>
              </a:rPr>
              <a:t>1</a:t>
            </a:r>
            <a:r>
              <a:rPr lang="ru-RU" dirty="0" smtClean="0">
                <a:solidFill>
                  <a:schemeClr val="bg1"/>
                </a:solidFill>
              </a:rPr>
              <a:t>: </a:t>
            </a:r>
            <a:r>
              <a:rPr lang="ru-RU" dirty="0">
                <a:solidFill>
                  <a:schemeClr val="bg1"/>
                </a:solidFill>
              </a:rPr>
              <a:t>R2 — внутренний </a:t>
            </a:r>
            <a:r>
              <a:rPr lang="ru-RU" dirty="0" smtClean="0">
                <a:solidFill>
                  <a:schemeClr val="bg1"/>
                </a:solidFill>
              </a:rPr>
              <a:t>радиус,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R1 </a:t>
            </a:r>
            <a:r>
              <a:rPr lang="ru-RU" dirty="0">
                <a:solidFill>
                  <a:schemeClr val="bg1"/>
                </a:solidFill>
              </a:rPr>
              <a:t>— внешний радиус.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Объединив дизъюнкцией оба этих </a:t>
            </a:r>
            <a:r>
              <a:rPr lang="ru-RU" dirty="0" smtClean="0">
                <a:solidFill>
                  <a:schemeClr val="bg1"/>
                </a:solidFill>
              </a:rPr>
              <a:t>утверждения, </a:t>
            </a:r>
            <a:r>
              <a:rPr lang="ru-RU" dirty="0">
                <a:solidFill>
                  <a:schemeClr val="bg1"/>
                </a:solidFill>
              </a:rPr>
              <a:t>получим следующую логическую функцию: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F(X, У, </a:t>
            </a:r>
            <a:r>
              <a:rPr lang="en-US" dirty="0" smtClean="0">
                <a:solidFill>
                  <a:schemeClr val="bg1"/>
                </a:solidFill>
              </a:rPr>
              <a:t>R</a:t>
            </a:r>
            <a:r>
              <a:rPr lang="ru-RU" dirty="0" smtClean="0">
                <a:solidFill>
                  <a:schemeClr val="bg1"/>
                </a:solidFill>
              </a:rPr>
              <a:t>1</a:t>
            </a:r>
            <a:r>
              <a:rPr lang="ru-RU" dirty="0">
                <a:solidFill>
                  <a:schemeClr val="bg1"/>
                </a:solidFill>
              </a:rPr>
              <a:t>, R2) = </a:t>
            </a:r>
            <a:r>
              <a:rPr lang="ru-RU" dirty="0" smtClean="0">
                <a:solidFill>
                  <a:schemeClr val="bg1"/>
                </a:solidFill>
              </a:rPr>
              <a:t>(((</a:t>
            </a:r>
            <a:r>
              <a:rPr lang="ru-RU" dirty="0">
                <a:solidFill>
                  <a:schemeClr val="bg1"/>
                </a:solidFill>
              </a:rPr>
              <a:t>X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>
                <a:solidFill>
                  <a:schemeClr val="bg1"/>
                </a:solidFill>
              </a:rPr>
              <a:t> + У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) </a:t>
            </a:r>
            <a:r>
              <a:rPr lang="ru-RU" dirty="0">
                <a:solidFill>
                  <a:schemeClr val="bg1"/>
                </a:solidFill>
              </a:rPr>
              <a:t>&gt; R</a:t>
            </a:r>
            <a:r>
              <a:rPr lang="en-US" dirty="0">
                <a:solidFill>
                  <a:schemeClr val="bg1"/>
                </a:solidFill>
              </a:rPr>
              <a:t>1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>) </a:t>
            </a:r>
            <a:r>
              <a:rPr lang="ru-RU" dirty="0">
                <a:solidFill>
                  <a:schemeClr val="bg1"/>
                </a:solidFill>
              </a:rPr>
              <a:t>&amp; </a:t>
            </a:r>
            <a:r>
              <a:rPr lang="ru-RU" dirty="0" smtClean="0">
                <a:solidFill>
                  <a:schemeClr val="bg1"/>
                </a:solidFill>
              </a:rPr>
              <a:t>((</a:t>
            </a:r>
            <a:r>
              <a:rPr lang="ru-RU" dirty="0">
                <a:solidFill>
                  <a:schemeClr val="bg1"/>
                </a:solidFill>
              </a:rPr>
              <a:t>X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>
                <a:solidFill>
                  <a:schemeClr val="bg1"/>
                </a:solidFill>
              </a:rPr>
              <a:t> + У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) </a:t>
            </a:r>
            <a:r>
              <a:rPr lang="ru-RU" dirty="0">
                <a:solidFill>
                  <a:schemeClr val="bg1"/>
                </a:solidFill>
              </a:rPr>
              <a:t>&lt; R2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>) </a:t>
            </a:r>
            <a:r>
              <a:rPr lang="ru-RU" dirty="0">
                <a:solidFill>
                  <a:schemeClr val="bg1"/>
                </a:solidFill>
              </a:rPr>
              <a:t>&amp; </a:t>
            </a:r>
            <a:r>
              <a:rPr lang="ru-RU" dirty="0" smtClean="0">
                <a:solidFill>
                  <a:schemeClr val="bg1"/>
                </a:solidFill>
              </a:rPr>
              <a:t>R</a:t>
            </a:r>
            <a:r>
              <a:rPr lang="en-US" dirty="0" smtClean="0">
                <a:solidFill>
                  <a:schemeClr val="bg1"/>
                </a:solidFill>
              </a:rPr>
              <a:t>1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&lt; R2) v </a:t>
            </a:r>
            <a:r>
              <a:rPr lang="ru-RU" dirty="0" smtClean="0">
                <a:solidFill>
                  <a:schemeClr val="bg1"/>
                </a:solidFill>
              </a:rPr>
              <a:t>(((</a:t>
            </a:r>
            <a:r>
              <a:rPr lang="ru-RU" dirty="0">
                <a:solidFill>
                  <a:schemeClr val="bg1"/>
                </a:solidFill>
              </a:rPr>
              <a:t>X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>
                <a:solidFill>
                  <a:schemeClr val="bg1"/>
                </a:solidFill>
              </a:rPr>
              <a:t> + У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) &gt;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R2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>) </a:t>
            </a:r>
            <a:r>
              <a:rPr lang="ru-RU" dirty="0">
                <a:solidFill>
                  <a:schemeClr val="bg1"/>
                </a:solidFill>
              </a:rPr>
              <a:t>&amp; </a:t>
            </a:r>
            <a:r>
              <a:rPr lang="ru-RU" dirty="0" smtClean="0">
                <a:solidFill>
                  <a:schemeClr val="bg1"/>
                </a:solidFill>
              </a:rPr>
              <a:t>((</a:t>
            </a:r>
            <a:r>
              <a:rPr lang="ru-RU" dirty="0">
                <a:solidFill>
                  <a:schemeClr val="bg1"/>
                </a:solidFill>
              </a:rPr>
              <a:t>X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>
                <a:solidFill>
                  <a:schemeClr val="bg1"/>
                </a:solidFill>
              </a:rPr>
              <a:t> + У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) </a:t>
            </a:r>
            <a:r>
              <a:rPr lang="ru-RU" dirty="0">
                <a:solidFill>
                  <a:schemeClr val="bg1"/>
                </a:solidFill>
              </a:rPr>
              <a:t>&lt; R</a:t>
            </a:r>
            <a:r>
              <a:rPr lang="en-US" dirty="0">
                <a:solidFill>
                  <a:schemeClr val="bg1"/>
                </a:solidFill>
              </a:rPr>
              <a:t>1</a:t>
            </a:r>
            <a:r>
              <a:rPr lang="ru-RU" baseline="30000" dirty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>) </a:t>
            </a:r>
            <a:r>
              <a:rPr lang="ru-RU" dirty="0">
                <a:solidFill>
                  <a:schemeClr val="bg1"/>
                </a:solidFill>
              </a:rPr>
              <a:t>&amp;R2&lt; </a:t>
            </a:r>
            <a:r>
              <a:rPr lang="ru-RU" dirty="0" smtClean="0">
                <a:solidFill>
                  <a:schemeClr val="bg1"/>
                </a:solidFill>
              </a:rPr>
              <a:t>R</a:t>
            </a:r>
            <a:r>
              <a:rPr lang="en-US" dirty="0" smtClean="0">
                <a:solidFill>
                  <a:schemeClr val="bg1"/>
                </a:solidFill>
              </a:rPr>
              <a:t>1</a:t>
            </a:r>
            <a:r>
              <a:rPr lang="ru-RU" dirty="0" smtClean="0">
                <a:solidFill>
                  <a:schemeClr val="bg1"/>
                </a:solidFill>
              </a:rPr>
              <a:t>).</a:t>
            </a:r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15230"/>
            <a:ext cx="3240360" cy="3138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538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Логические </a:t>
            </a:r>
            <a:r>
              <a:rPr lang="ru-RU" dirty="0" smtClean="0">
                <a:solidFill>
                  <a:schemeClr val="bg1"/>
                </a:solidFill>
              </a:rPr>
              <a:t>операции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на Паскале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err="1">
                <a:solidFill>
                  <a:schemeClr val="bg1"/>
                </a:solidFill>
              </a:rPr>
              <a:t>not</a:t>
            </a:r>
            <a:r>
              <a:rPr lang="ru-RU" dirty="0">
                <a:solidFill>
                  <a:schemeClr val="bg1"/>
                </a:solidFill>
              </a:rPr>
              <a:t> — отрицание,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err="1" smtClean="0">
                <a:solidFill>
                  <a:schemeClr val="bg1"/>
                </a:solidFill>
              </a:rPr>
              <a:t>and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— логическое умножение (конъюнкция),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err="1" smtClean="0">
                <a:solidFill>
                  <a:schemeClr val="bg1"/>
                </a:solidFill>
              </a:rPr>
              <a:t>or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— логическое сложение </a:t>
            </a:r>
            <a:r>
              <a:rPr lang="ru-RU" dirty="0" smtClean="0">
                <a:solidFill>
                  <a:schemeClr val="bg1"/>
                </a:solidFill>
              </a:rPr>
              <a:t>(дизъюнкция),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хо</a:t>
            </a:r>
            <a:r>
              <a:rPr lang="en-US" dirty="0" smtClean="0">
                <a:solidFill>
                  <a:schemeClr val="bg1"/>
                </a:solidFill>
              </a:rPr>
              <a:t>r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— исключающее ИЛИ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u="sng" dirty="0">
                <a:solidFill>
                  <a:schemeClr val="bg1"/>
                </a:solidFill>
              </a:rPr>
              <a:t>¬Х &amp; Y v X &amp; Z </a:t>
            </a:r>
            <a:endParaRPr lang="en-US" u="sng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на Паскале запишется в виде следующего логического выражения:</a:t>
            </a:r>
          </a:p>
          <a:p>
            <a:pPr marL="0" indent="0">
              <a:buNone/>
            </a:pPr>
            <a:r>
              <a:rPr lang="ru-RU" dirty="0" err="1">
                <a:solidFill>
                  <a:schemeClr val="bg1"/>
                </a:solidFill>
              </a:rPr>
              <a:t>not</a:t>
            </a:r>
            <a:r>
              <a:rPr lang="ru-RU" dirty="0">
                <a:solidFill>
                  <a:schemeClr val="bg1"/>
                </a:solidFill>
              </a:rPr>
              <a:t> X </a:t>
            </a:r>
            <a:r>
              <a:rPr lang="ru-RU" dirty="0" err="1">
                <a:solidFill>
                  <a:schemeClr val="bg1"/>
                </a:solidFill>
              </a:rPr>
              <a:t>and</a:t>
            </a:r>
            <a:r>
              <a:rPr lang="ru-RU" dirty="0">
                <a:solidFill>
                  <a:schemeClr val="bg1"/>
                </a:solidFill>
              </a:rPr>
              <a:t> Y </a:t>
            </a:r>
            <a:r>
              <a:rPr lang="ru-RU" dirty="0" err="1">
                <a:solidFill>
                  <a:schemeClr val="bg1"/>
                </a:solidFill>
              </a:rPr>
              <a:t>or</a:t>
            </a:r>
            <a:r>
              <a:rPr lang="ru-RU" dirty="0">
                <a:solidFill>
                  <a:schemeClr val="bg1"/>
                </a:solidFill>
              </a:rPr>
              <a:t> X </a:t>
            </a:r>
            <a:r>
              <a:rPr lang="ru-RU" dirty="0" err="1">
                <a:solidFill>
                  <a:schemeClr val="bg1"/>
                </a:solidFill>
              </a:rPr>
              <a:t>and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Z</a:t>
            </a:r>
            <a:r>
              <a:rPr lang="en-US" dirty="0">
                <a:solidFill>
                  <a:schemeClr val="bg1"/>
                </a:solidFill>
              </a:rPr>
              <a:t>,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где X, Y, Z — переменные типа </a:t>
            </a:r>
            <a:r>
              <a:rPr lang="ru-RU" dirty="0" err="1">
                <a:solidFill>
                  <a:schemeClr val="bg1"/>
                </a:solidFill>
              </a:rPr>
              <a:t>boolean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u="sng" dirty="0">
                <a:solidFill>
                  <a:schemeClr val="bg1"/>
                </a:solidFill>
              </a:rPr>
              <a:t>1 &lt; X &lt; 50 </a:t>
            </a:r>
            <a:endParaRPr lang="en-US" u="sng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(1&lt;=Х) </a:t>
            </a:r>
            <a:r>
              <a:rPr lang="ru-RU" dirty="0" err="1">
                <a:solidFill>
                  <a:schemeClr val="bg1"/>
                </a:solidFill>
              </a:rPr>
              <a:t>and</a:t>
            </a:r>
            <a:r>
              <a:rPr lang="ru-RU" dirty="0">
                <a:solidFill>
                  <a:schemeClr val="bg1"/>
                </a:solidFill>
              </a:rPr>
              <a:t> (Х&lt;=50)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80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Приоритеты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9552" y="1556792"/>
            <a:ext cx="4038600" cy="452596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Для </a:t>
            </a:r>
            <a:r>
              <a:rPr lang="ru-RU" dirty="0">
                <a:solidFill>
                  <a:schemeClr val="bg1"/>
                </a:solidFill>
              </a:rPr>
              <a:t>правильной записи сложного логического выражения (предиката) нужно учитывать относительные приоритеты </a:t>
            </a:r>
            <a:r>
              <a:rPr lang="ru-RU" dirty="0" smtClean="0">
                <a:solidFill>
                  <a:schemeClr val="bg1"/>
                </a:solidFill>
              </a:rPr>
              <a:t>арифметических, </a:t>
            </a:r>
            <a:r>
              <a:rPr lang="ru-RU" dirty="0">
                <a:solidFill>
                  <a:schemeClr val="bg1"/>
                </a:solidFill>
              </a:rPr>
              <a:t>логических операций и операций отношений, поскольку все они могут присутствовать в логическом выражении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По убыванию приоритета операции располагаются в следующем порядке.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00808"/>
            <a:ext cx="3816424" cy="3513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990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9626"/>
            <a:ext cx="8003232" cy="594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764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7344816" cy="6120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60327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29745"/>
            <a:ext cx="4038600" cy="2919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140968"/>
            <a:ext cx="5857875" cy="329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0648"/>
            <a:ext cx="4038600" cy="280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512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Спасибо за внимание!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66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Основные понятия </a:t>
            </a:r>
            <a:r>
              <a:rPr lang="ru-RU" dirty="0">
                <a:solidFill>
                  <a:schemeClr val="bg1"/>
                </a:solidFill>
              </a:rPr>
              <a:t>логики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3168353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</a:rPr>
              <a:t>Высказывание </a:t>
            </a:r>
            <a:r>
              <a:rPr lang="ru-RU" dirty="0">
                <a:solidFill>
                  <a:schemeClr val="bg1"/>
                </a:solidFill>
              </a:rPr>
              <a:t>(суждение) — это повествовательное </a:t>
            </a:r>
            <a:r>
              <a:rPr lang="ru-RU" dirty="0" smtClean="0">
                <a:solidFill>
                  <a:schemeClr val="bg1"/>
                </a:solidFill>
              </a:rPr>
              <a:t>предложение, </a:t>
            </a:r>
            <a:r>
              <a:rPr lang="ru-RU" dirty="0">
                <a:solidFill>
                  <a:schemeClr val="bg1"/>
                </a:solidFill>
              </a:rPr>
              <a:t>в котором что-либо утверждается или отрицается. </a:t>
            </a:r>
            <a:endParaRPr lang="ru-RU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По </a:t>
            </a:r>
            <a:r>
              <a:rPr lang="ru-RU" dirty="0">
                <a:solidFill>
                  <a:schemeClr val="bg1"/>
                </a:solidFill>
              </a:rPr>
              <a:t>поводу любого высказывания можно сказать, истинно оно или ложно.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5256584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Высказывание «В букете есть гвоздика» </a:t>
            </a:r>
            <a:r>
              <a:rPr lang="ru-RU" dirty="0">
                <a:solidFill>
                  <a:schemeClr val="bg1"/>
                </a:solidFill>
              </a:rPr>
              <a:t>будет </a:t>
            </a:r>
            <a:r>
              <a:rPr lang="ru-RU" dirty="0" smtClean="0">
                <a:solidFill>
                  <a:schemeClr val="bg1"/>
                </a:solidFill>
              </a:rPr>
              <a:t>истинным </a:t>
            </a:r>
            <a:r>
              <a:rPr lang="ru-RU" dirty="0">
                <a:solidFill>
                  <a:schemeClr val="bg1"/>
                </a:solidFill>
              </a:rPr>
              <a:t>или ложным в зависимости от </a:t>
            </a:r>
            <a:r>
              <a:rPr lang="ru-RU" dirty="0" smtClean="0">
                <a:solidFill>
                  <a:schemeClr val="bg1"/>
                </a:solidFill>
              </a:rPr>
              <a:t>состава букета.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Высказывания, обозначенные буквами, называют </a:t>
            </a:r>
            <a:r>
              <a:rPr lang="ru-RU" dirty="0">
                <a:solidFill>
                  <a:schemeClr val="bg1"/>
                </a:solidFill>
              </a:rPr>
              <a:t>логическими переменными</a:t>
            </a:r>
            <a:endParaRPr lang="ru-RU" dirty="0" smtClean="0">
              <a:solidFill>
                <a:schemeClr val="bg1"/>
              </a:solidFill>
            </a:endParaRPr>
          </a:p>
          <a:p>
            <a:pPr algn="just"/>
            <a:r>
              <a:rPr lang="ru-RU" dirty="0">
                <a:solidFill>
                  <a:schemeClr val="bg1"/>
                </a:solidFill>
              </a:rPr>
              <a:t>Истинность высказывания «Значение А больше, чем В», записанного в форме неравенства: А&gt; В, будет зависеть от </a:t>
            </a:r>
            <a:r>
              <a:rPr lang="ru-RU" dirty="0" smtClean="0">
                <a:solidFill>
                  <a:schemeClr val="bg1"/>
                </a:solidFill>
              </a:rPr>
              <a:t>значений </a:t>
            </a:r>
            <a:r>
              <a:rPr lang="ru-RU" dirty="0">
                <a:solidFill>
                  <a:schemeClr val="bg1"/>
                </a:solidFill>
              </a:rPr>
              <a:t>переменных А и </a:t>
            </a:r>
            <a:r>
              <a:rPr lang="ru-RU" dirty="0" smtClean="0">
                <a:solidFill>
                  <a:schemeClr val="bg1"/>
                </a:solidFill>
              </a:rPr>
              <a:t>В.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Если высказывание истинно, то значение соответствующей ему логической переменной обозначают единицей (А = 1), а если ложно - нулём (В = 0</a:t>
            </a:r>
            <a:r>
              <a:rPr lang="ru-RU" dirty="0" smtClean="0">
                <a:solidFill>
                  <a:schemeClr val="bg1"/>
                </a:solidFill>
              </a:rPr>
              <a:t>).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0 и 1  называются логическими </a:t>
            </a:r>
            <a:r>
              <a:rPr lang="ru-RU" dirty="0" smtClean="0">
                <a:solidFill>
                  <a:schemeClr val="bg1"/>
                </a:solidFill>
              </a:rPr>
              <a:t>значениями.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1560" y="3505089"/>
            <a:ext cx="2592288" cy="3050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086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Основные понятия логики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54760" cy="4525963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Логическое выражение — простое или сложное </a:t>
            </a:r>
            <a:r>
              <a:rPr lang="ru-RU" dirty="0" smtClean="0">
                <a:solidFill>
                  <a:schemeClr val="bg1"/>
                </a:solidFill>
              </a:rPr>
              <a:t>высказывание.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Сложное </a:t>
            </a:r>
            <a:r>
              <a:rPr lang="ru-RU" dirty="0">
                <a:solidFill>
                  <a:schemeClr val="bg1"/>
                </a:solidFill>
              </a:rPr>
              <a:t>высказывание строится из простых с помощью </a:t>
            </a:r>
            <a:r>
              <a:rPr lang="ru-RU" dirty="0" smtClean="0">
                <a:solidFill>
                  <a:schemeClr val="bg1"/>
                </a:solidFill>
              </a:rPr>
              <a:t>логических </a:t>
            </a:r>
            <a:r>
              <a:rPr lang="ru-RU" dirty="0">
                <a:solidFill>
                  <a:schemeClr val="bg1"/>
                </a:solidFill>
              </a:rPr>
              <a:t>операций (связок).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85282" y="1700808"/>
            <a:ext cx="3602234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0595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Конъюнкция (логическое умножение)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4244280" cy="4525963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>
                <a:solidFill>
                  <a:schemeClr val="bg1"/>
                </a:solidFill>
              </a:rPr>
              <a:t>В русском языке она выражается союзом </a:t>
            </a:r>
            <a:r>
              <a:rPr lang="ru-RU" b="1" dirty="0">
                <a:solidFill>
                  <a:schemeClr val="bg1"/>
                </a:solidFill>
              </a:rPr>
              <a:t>И</a:t>
            </a:r>
            <a:r>
              <a:rPr lang="ru-RU" dirty="0">
                <a:solidFill>
                  <a:schemeClr val="bg1"/>
                </a:solidFill>
              </a:rPr>
              <a:t>. </a:t>
            </a:r>
            <a:endParaRPr lang="ru-RU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математической логике используются знаки </a:t>
            </a:r>
            <a:r>
              <a:rPr lang="ru-RU" b="1" dirty="0">
                <a:solidFill>
                  <a:schemeClr val="bg1"/>
                </a:solidFill>
              </a:rPr>
              <a:t>&amp;</a:t>
            </a:r>
            <a:r>
              <a:rPr lang="ru-RU" dirty="0">
                <a:solidFill>
                  <a:schemeClr val="bg1"/>
                </a:solidFill>
              </a:rPr>
              <a:t> или </a:t>
            </a:r>
            <a:r>
              <a:rPr lang="en-US" b="1" dirty="0" smtClean="0">
                <a:solidFill>
                  <a:schemeClr val="bg1"/>
                </a:solidFill>
              </a:rPr>
              <a:t>Ʌ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Конъюнкция — двухместная операция; </a:t>
            </a:r>
            <a:r>
              <a:rPr lang="ru-RU" dirty="0" smtClean="0">
                <a:solidFill>
                  <a:schemeClr val="bg1"/>
                </a:solidFill>
              </a:rPr>
              <a:t>записывается </a:t>
            </a:r>
            <a:r>
              <a:rPr lang="ru-RU" dirty="0">
                <a:solidFill>
                  <a:schemeClr val="bg1"/>
                </a:solidFill>
              </a:rPr>
              <a:t>в виде: А &amp; В. 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Значением </a:t>
            </a:r>
            <a:r>
              <a:rPr lang="ru-RU" dirty="0">
                <a:solidFill>
                  <a:schemeClr val="bg1"/>
                </a:solidFill>
              </a:rPr>
              <a:t>такого выражения будет ЛОЖЬ, если значение хотя бы одного из операндов ложно.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1700808"/>
            <a:ext cx="3841757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150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Дизъюнкция (логическое сложение)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556792"/>
            <a:ext cx="4182616" cy="4525963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>
                <a:solidFill>
                  <a:schemeClr val="bg1"/>
                </a:solidFill>
              </a:rPr>
              <a:t>В русском языке этой связке соответствует союз ИЛИ. 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математической логике она обозначается знаком </a:t>
            </a:r>
            <a:r>
              <a:rPr lang="ru-RU" dirty="0" smtClean="0">
                <a:solidFill>
                  <a:schemeClr val="bg1"/>
                </a:solidFill>
              </a:rPr>
              <a:t>V. 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Дизъюнкция </a:t>
            </a:r>
            <a:r>
              <a:rPr lang="ru-RU" dirty="0">
                <a:solidFill>
                  <a:schemeClr val="bg1"/>
                </a:solidFill>
              </a:rPr>
              <a:t>— двухместная операция; записывается в виде: A v В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Значением такого выражения будет ИСТИНА, если значение хотя бы одного из операндов истинно.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1628800"/>
            <a:ext cx="3852428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6120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Отрицание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bg1"/>
                </a:solidFill>
              </a:rPr>
              <a:t>В русском языке этой связке соответствует </a:t>
            </a:r>
            <a:r>
              <a:rPr lang="ru-RU" dirty="0" smtClean="0">
                <a:solidFill>
                  <a:schemeClr val="bg1"/>
                </a:solidFill>
              </a:rPr>
              <a:t>частица </a:t>
            </a:r>
            <a:r>
              <a:rPr lang="ru-RU" dirty="0">
                <a:solidFill>
                  <a:schemeClr val="bg1"/>
                </a:solidFill>
              </a:rPr>
              <a:t>НЕ (в некоторых высказываниях применяется оборот </a:t>
            </a:r>
            <a:r>
              <a:rPr lang="ru-RU" dirty="0" smtClean="0">
                <a:solidFill>
                  <a:schemeClr val="bg1"/>
                </a:solidFill>
              </a:rPr>
              <a:t>«неверно, </a:t>
            </a:r>
            <a:r>
              <a:rPr lang="ru-RU" dirty="0">
                <a:solidFill>
                  <a:schemeClr val="bg1"/>
                </a:solidFill>
              </a:rPr>
              <a:t>что </a:t>
            </a:r>
            <a:r>
              <a:rPr lang="ru-RU" dirty="0" smtClean="0">
                <a:solidFill>
                  <a:schemeClr val="bg1"/>
                </a:solidFill>
              </a:rPr>
              <a:t>...»).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Отрицание — унарная (одноместная) операция; </a:t>
            </a:r>
            <a:r>
              <a:rPr lang="ru-RU" dirty="0" smtClean="0">
                <a:solidFill>
                  <a:schemeClr val="bg1"/>
                </a:solidFill>
              </a:rPr>
              <a:t>записывается </a:t>
            </a:r>
            <a:r>
              <a:rPr lang="ru-RU" dirty="0">
                <a:solidFill>
                  <a:schemeClr val="bg1"/>
                </a:solidFill>
              </a:rPr>
              <a:t>в виде: </a:t>
            </a:r>
            <a:r>
              <a:rPr lang="ru-RU" dirty="0" smtClean="0">
                <a:solidFill>
                  <a:schemeClr val="bg1"/>
                </a:solidFill>
              </a:rPr>
              <a:t>¬А или А.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04048" y="1700808"/>
            <a:ext cx="3594056" cy="324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64088" y="2564904"/>
            <a:ext cx="2880320" cy="720080"/>
          </a:xfrm>
          <a:prstGeom prst="rect">
            <a:avLst/>
          </a:prstGeom>
          <a:solidFill>
            <a:srgbClr val="21DDF1">
              <a:alpha val="45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987824" y="5301208"/>
            <a:ext cx="216024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695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Логические функции на области числовых значений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dirty="0">
                <a:solidFill>
                  <a:schemeClr val="bg1"/>
                </a:solidFill>
              </a:rPr>
              <a:t>Алгебра чисел пересекается с алгеброй логики в тех случаях, когда приходится проверять принадлежность значений </a:t>
            </a:r>
            <a:r>
              <a:rPr lang="ru-RU" dirty="0" smtClean="0">
                <a:solidFill>
                  <a:schemeClr val="bg1"/>
                </a:solidFill>
              </a:rPr>
              <a:t>алгебраических </a:t>
            </a:r>
            <a:r>
              <a:rPr lang="ru-RU" dirty="0">
                <a:solidFill>
                  <a:schemeClr val="bg1"/>
                </a:solidFill>
              </a:rPr>
              <a:t>выражений некоторому множеству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Например, </a:t>
            </a:r>
            <a:r>
              <a:rPr lang="ru-RU" dirty="0" smtClean="0">
                <a:solidFill>
                  <a:schemeClr val="bg1"/>
                </a:solidFill>
              </a:rPr>
              <a:t>принадлежность </a:t>
            </a:r>
            <a:r>
              <a:rPr lang="ru-RU" dirty="0">
                <a:solidFill>
                  <a:schemeClr val="bg1"/>
                </a:solidFill>
              </a:rPr>
              <a:t>значения числовой переменной X множеству </a:t>
            </a:r>
            <a:r>
              <a:rPr lang="ru-RU" dirty="0" smtClean="0">
                <a:solidFill>
                  <a:schemeClr val="bg1"/>
                </a:solidFill>
              </a:rPr>
              <a:t>положительных </a:t>
            </a:r>
            <a:r>
              <a:rPr lang="ru-RU" dirty="0">
                <a:solidFill>
                  <a:schemeClr val="bg1"/>
                </a:solidFill>
              </a:rPr>
              <a:t>чисел выражается через высказывание: «X больше нуля». 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Символически </a:t>
            </a:r>
            <a:r>
              <a:rPr lang="ru-RU" dirty="0">
                <a:solidFill>
                  <a:schemeClr val="bg1"/>
                </a:solidFill>
              </a:rPr>
              <a:t>это записывается так: Х&gt;0. 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алгебре такое выражение называют неравенством. В логике — отношением.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10048" y="1700808"/>
            <a:ext cx="3978601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618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Логические функции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898776" cy="4525963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>
                <a:solidFill>
                  <a:schemeClr val="bg1"/>
                </a:solidFill>
              </a:rPr>
              <a:t>Отношение можно рассматривать как логическую функцию от числовых аргументов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Например: </a:t>
            </a:r>
            <a:r>
              <a:rPr lang="en-US" dirty="0" smtClean="0">
                <a:solidFill>
                  <a:schemeClr val="bg1"/>
                </a:solidFill>
              </a:rPr>
              <a:t>F</a:t>
            </a:r>
            <a:r>
              <a:rPr lang="ru-RU" dirty="0" smtClean="0">
                <a:solidFill>
                  <a:schemeClr val="bg1"/>
                </a:solidFill>
              </a:rPr>
              <a:t>(х</a:t>
            </a:r>
            <a:r>
              <a:rPr lang="ru-RU" dirty="0">
                <a:solidFill>
                  <a:schemeClr val="bg1"/>
                </a:solidFill>
              </a:rPr>
              <a:t>) = (х &gt; 0) или Р(х, у</a:t>
            </a:r>
            <a:r>
              <a:rPr lang="ru-RU" dirty="0" smtClean="0">
                <a:solidFill>
                  <a:schemeClr val="bg1"/>
                </a:solidFill>
              </a:rPr>
              <a:t>)=(</a:t>
            </a:r>
            <a:r>
              <a:rPr lang="ru-RU" dirty="0">
                <a:solidFill>
                  <a:schemeClr val="bg1"/>
                </a:solidFill>
              </a:rPr>
              <a:t>х &lt; у</a:t>
            </a:r>
            <a:r>
              <a:rPr lang="ru-RU" dirty="0" smtClean="0">
                <a:solidFill>
                  <a:schemeClr val="bg1"/>
                </a:solidFill>
              </a:rPr>
              <a:t>).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Аргументы определены на бесконечном множестве </a:t>
            </a:r>
            <a:r>
              <a:rPr lang="ru-RU" dirty="0" smtClean="0">
                <a:solidFill>
                  <a:schemeClr val="bg1"/>
                </a:solidFill>
              </a:rPr>
              <a:t>действительных </a:t>
            </a:r>
            <a:r>
              <a:rPr lang="ru-RU" dirty="0">
                <a:solidFill>
                  <a:schemeClr val="bg1"/>
                </a:solidFill>
              </a:rPr>
              <a:t>чисел, а значения функции — на множестве, </a:t>
            </a:r>
            <a:r>
              <a:rPr lang="ru-RU" dirty="0" smtClean="0">
                <a:solidFill>
                  <a:schemeClr val="bg1"/>
                </a:solidFill>
              </a:rPr>
              <a:t>состоящем </a:t>
            </a:r>
            <a:r>
              <a:rPr lang="ru-RU" dirty="0">
                <a:solidFill>
                  <a:schemeClr val="bg1"/>
                </a:solidFill>
              </a:rPr>
              <a:t>из двух логических величин: ИСТИНА, ЛОЖЬ.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32040" y="1600200"/>
            <a:ext cx="3754760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P(N) = «В городе N  живут более 2 млн человек»</a:t>
            </a:r>
          </a:p>
          <a:p>
            <a:pPr defTabSz="254000"/>
            <a:r>
              <a:rPr lang="ru-RU" dirty="0">
                <a:solidFill>
                  <a:schemeClr val="bg1"/>
                </a:solidFill>
              </a:rPr>
              <a:t>		P(Москва) = 1</a:t>
            </a:r>
          </a:p>
          <a:p>
            <a:pPr defTabSz="254000"/>
            <a:r>
              <a:rPr lang="ru-RU" dirty="0">
                <a:solidFill>
                  <a:schemeClr val="bg1"/>
                </a:solidFill>
              </a:rPr>
              <a:t>		P(Якутск) = 0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88024" y="4509120"/>
            <a:ext cx="4114800" cy="120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229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Предикаты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826768" cy="452596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>
                <a:solidFill>
                  <a:schemeClr val="bg1"/>
                </a:solidFill>
              </a:rPr>
              <a:t>Логические функции от числовых аргументов еще называют термином предикат. 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алгоритмах предикаты играют роль </a:t>
            </a:r>
            <a:r>
              <a:rPr lang="ru-RU" dirty="0" smtClean="0">
                <a:solidFill>
                  <a:schemeClr val="bg1"/>
                </a:solidFill>
              </a:rPr>
              <a:t>условий, </a:t>
            </a:r>
            <a:r>
              <a:rPr lang="ru-RU" dirty="0">
                <a:solidFill>
                  <a:schemeClr val="bg1"/>
                </a:solidFill>
              </a:rPr>
              <a:t>по которым строятся ветвления и циклы. 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Предикаты </a:t>
            </a:r>
            <a:r>
              <a:rPr lang="ru-RU" dirty="0">
                <a:solidFill>
                  <a:schemeClr val="bg1"/>
                </a:solidFill>
              </a:rPr>
              <a:t>могут быть как простыми логическими функциями, не содержащими логических операций, так и сложными, содержащими логические операции.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информатики - Румянцев Е.В.</a:t>
            </a:r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00741" y="1700808"/>
            <a:ext cx="4155889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323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P102498724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207E4A2-EF51-462B-98F3-1E1FED1558C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TP102498724_template</Template>
  <TotalTime>1843</TotalTime>
  <Words>885</Words>
  <Application>Microsoft Office PowerPoint</Application>
  <PresentationFormat>Экран (4:3)</PresentationFormat>
  <Paragraphs>83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TP102498724_template</vt:lpstr>
      <vt:lpstr>Логические величины и выражения</vt:lpstr>
      <vt:lpstr>Основные понятия логики </vt:lpstr>
      <vt:lpstr>Основные понятия логики</vt:lpstr>
      <vt:lpstr>Конъюнкция (логическое умножение)</vt:lpstr>
      <vt:lpstr>Дизъюнкция (логическое сложение)</vt:lpstr>
      <vt:lpstr>Отрицание</vt:lpstr>
      <vt:lpstr>Логические функции на области числовых значений</vt:lpstr>
      <vt:lpstr>Логические функции </vt:lpstr>
      <vt:lpstr>Предикаты</vt:lpstr>
      <vt:lpstr>Предикаты</vt:lpstr>
      <vt:lpstr>Предикаты</vt:lpstr>
      <vt:lpstr>Логические операции на Паскале</vt:lpstr>
      <vt:lpstr>Приоритеты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Общие сведения о языке программирования Паскаль</dc:title>
  <dc:creator>Евгений</dc:creator>
  <cp:lastModifiedBy>Евгений</cp:lastModifiedBy>
  <cp:revision>60</cp:revision>
  <dcterms:created xsi:type="dcterms:W3CDTF">2018-01-06T08:54:34Z</dcterms:created>
  <dcterms:modified xsi:type="dcterms:W3CDTF">2018-04-27T03:55:12Z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TC024987259991</vt:lpwstr>
  </property>
</Properties>
</file>